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24" r:id="rId2"/>
    <p:sldId id="327" r:id="rId3"/>
    <p:sldId id="328" r:id="rId4"/>
    <p:sldId id="329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4" r:id="rId31"/>
    <p:sldId id="315" r:id="rId32"/>
    <p:sldId id="313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5" r:id="rId41"/>
    <p:sldId id="326" r:id="rId42"/>
    <p:sldId id="276" r:id="rId43"/>
    <p:sldId id="277" r:id="rId44"/>
    <p:sldId id="278" r:id="rId45"/>
    <p:sldId id="279" r:id="rId46"/>
    <p:sldId id="280" r:id="rId47"/>
    <p:sldId id="281" r:id="rId48"/>
    <p:sldId id="257" r:id="rId49"/>
    <p:sldId id="258" r:id="rId50"/>
    <p:sldId id="259" r:id="rId51"/>
    <p:sldId id="260" r:id="rId52"/>
    <p:sldId id="261" r:id="rId53"/>
    <p:sldId id="262" r:id="rId54"/>
    <p:sldId id="263" r:id="rId55"/>
    <p:sldId id="264" r:id="rId56"/>
    <p:sldId id="265" r:id="rId57"/>
    <p:sldId id="266" r:id="rId58"/>
    <p:sldId id="267" r:id="rId59"/>
    <p:sldId id="268" r:id="rId60"/>
    <p:sldId id="269" r:id="rId61"/>
    <p:sldId id="271" r:id="rId62"/>
    <p:sldId id="270" r:id="rId63"/>
    <p:sldId id="272" r:id="rId64"/>
    <p:sldId id="273" r:id="rId65"/>
    <p:sldId id="274" r:id="rId66"/>
    <p:sldId id="275" r:id="rId67"/>
    <p:sldId id="282" r:id="rId68"/>
    <p:sldId id="283" r:id="rId69"/>
    <p:sldId id="284" r:id="rId70"/>
    <p:sldId id="285" r:id="rId71"/>
    <p:sldId id="286" r:id="rId7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Larin" initials="AL" lastIdx="1" clrIdx="0">
    <p:extLst>
      <p:ext uri="{19B8F6BF-5375-455C-9EA6-DF929625EA0E}">
        <p15:presenceInfo xmlns:p15="http://schemas.microsoft.com/office/powerpoint/2012/main" userId="Alexander Lar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5" autoAdjust="0"/>
    <p:restoredTop sz="94660"/>
  </p:normalViewPr>
  <p:slideViewPr>
    <p:cSldViewPr>
      <p:cViewPr varScale="1">
        <p:scale>
          <a:sx n="109" d="100"/>
          <a:sy n="109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Уровень продолжительности жизни в странах мира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A-4278-BFAB-CF960C1F07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Гонконг (1 место)</c:v>
                </c:pt>
                <c:pt idx="1">
                  <c:v>Малайзия (74 место)</c:v>
                </c:pt>
                <c:pt idx="2">
                  <c:v>Россия (116 место)</c:v>
                </c:pt>
                <c:pt idx="3">
                  <c:v>Таджикистан (117 место)</c:v>
                </c:pt>
                <c:pt idx="4">
                  <c:v>Сирия (120 место)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84.1</c:v>
                </c:pt>
                <c:pt idx="1">
                  <c:v>75.5</c:v>
                </c:pt>
                <c:pt idx="2">
                  <c:v>71.2</c:v>
                </c:pt>
                <c:pt idx="3">
                  <c:v>71.2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A-4278-BFAB-CF960C1F07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8340224"/>
        <c:axId val="28341760"/>
      </c:barChart>
      <c:catAx>
        <c:axId val="28340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341760"/>
        <c:crosses val="autoZero"/>
        <c:auto val="1"/>
        <c:lblAlgn val="ctr"/>
        <c:lblOffset val="100"/>
        <c:noMultiLvlLbl val="0"/>
      </c:catAx>
      <c:valAx>
        <c:axId val="28341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3402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3-41E1-AB06-F893490F7B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Гонконг (1 место)</c:v>
                </c:pt>
                <c:pt idx="1">
                  <c:v>Малайзия (29 место)</c:v>
                </c:pt>
                <c:pt idx="2">
                  <c:v>Россия (53 место)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87.3</c:v>
                </c:pt>
                <c:pt idx="1">
                  <c:v>50.4</c:v>
                </c:pt>
                <c:pt idx="2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A3-41E1-AB06-F893490F7B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562304"/>
        <c:axId val="22586112"/>
      </c:barChart>
      <c:catAx>
        <c:axId val="22562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86112"/>
        <c:crosses val="autoZero"/>
        <c:auto val="1"/>
        <c:lblAlgn val="ctr"/>
        <c:lblOffset val="100"/>
        <c:noMultiLvlLbl val="0"/>
      </c:catAx>
      <c:valAx>
        <c:axId val="22586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562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6-4FE9-96D2-D2D1A5ADD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Тайвань (1 место)</c:v>
                </c:pt>
                <c:pt idx="1">
                  <c:v>Малайзия (34 место)</c:v>
                </c:pt>
                <c:pt idx="2">
                  <c:v>Россия (58 место)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86.9</c:v>
                </c:pt>
                <c:pt idx="1">
                  <c:v>67.8</c:v>
                </c:pt>
                <c:pt idx="2">
                  <c:v>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FE9-96D2-D2D1A5ADD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8980352"/>
        <c:axId val="28981888"/>
      </c:barChart>
      <c:catAx>
        <c:axId val="28980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81888"/>
        <c:crosses val="autoZero"/>
        <c:auto val="1"/>
        <c:lblAlgn val="ctr"/>
        <c:lblOffset val="100"/>
        <c:noMultiLvlLbl val="0"/>
      </c:catAx>
      <c:valAx>
        <c:axId val="28981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89803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16472082812055E-2"/>
          <c:y val="2.7935511107176559E-2"/>
          <c:w val="0.96155922288827811"/>
          <c:h val="0.84316529388986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F55-45D1-9173-85111DA22F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Германия (1 место)</c:v>
                </c:pt>
                <c:pt idx="1">
                  <c:v>Россия (32 место)</c:v>
                </c:pt>
                <c:pt idx="2">
                  <c:v>Малайзия (74 место)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0.94</c:v>
                </c:pt>
                <c:pt idx="1">
                  <c:v>0.83199999999999996</c:v>
                </c:pt>
                <c:pt idx="2">
                  <c:v>0.71899999999999997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FE9-96D2-D2D1A5ADD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9025792"/>
        <c:axId val="29029120"/>
      </c:barChart>
      <c:catAx>
        <c:axId val="2902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29120"/>
        <c:crosses val="autoZero"/>
        <c:auto val="1"/>
        <c:lblAlgn val="ctr"/>
        <c:lblOffset val="100"/>
        <c:noMultiLvlLbl val="0"/>
      </c:catAx>
      <c:valAx>
        <c:axId val="29029120"/>
        <c:scaling>
          <c:orientation val="minMax"/>
          <c:max val="1.1000000000000001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9025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55-45D1-9173-85111DA22F76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E6-4FE9-96D2-D2D1A5ADD0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Норвегия (1 место)</c:v>
                </c:pt>
                <c:pt idx="1">
                  <c:v>Сингапур (9 место)</c:v>
                </c:pt>
                <c:pt idx="2">
                  <c:v>Россия (49 место)</c:v>
                </c:pt>
                <c:pt idx="3">
                  <c:v>Малайзия (57 место)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0.95299999999999996</c:v>
                </c:pt>
                <c:pt idx="1">
                  <c:v>0.93200000000000005</c:v>
                </c:pt>
                <c:pt idx="2">
                  <c:v>0.81599999999999995</c:v>
                </c:pt>
                <c:pt idx="3">
                  <c:v>0.80200000000000005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FE9-96D2-D2D1A5ADD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4907392"/>
        <c:axId val="114923008"/>
      </c:barChart>
      <c:catAx>
        <c:axId val="11490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923008"/>
        <c:crosses val="autoZero"/>
        <c:auto val="1"/>
        <c:lblAlgn val="ctr"/>
        <c:lblOffset val="100"/>
        <c:noMultiLvlLbl val="0"/>
      </c:catAx>
      <c:valAx>
        <c:axId val="114923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49073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55-45D1-9173-85111DA22F7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E6-4FE9-96D2-D2D1A5ADD02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C18-4C23-8780-99B0977750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США (1 место)</c:v>
                </c:pt>
                <c:pt idx="1">
                  <c:v>Сингапур (6 место)</c:v>
                </c:pt>
                <c:pt idx="2">
                  <c:v>Малайзия (25 место)</c:v>
                </c:pt>
                <c:pt idx="3">
                  <c:v>Россия (33 место)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80.8</c:v>
                </c:pt>
                <c:pt idx="2">
                  <c:v>56.7</c:v>
                </c:pt>
                <c:pt idx="3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6-4FE9-96D2-D2D1A5ADD0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19700480"/>
        <c:axId val="119732480"/>
      </c:barChart>
      <c:catAx>
        <c:axId val="119700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32480"/>
        <c:crosses val="autoZero"/>
        <c:auto val="1"/>
        <c:lblAlgn val="ctr"/>
        <c:lblOffset val="100"/>
        <c:noMultiLvlLbl val="0"/>
      </c:catAx>
      <c:valAx>
        <c:axId val="119732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700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20-28% в России</c:v>
                </c:pt>
                <c:pt idx="1">
                  <c:v>10-12% в ведущих развитих странах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3-465C-BCD4-510ACE4E1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9543296"/>
        <c:axId val="119831168"/>
      </c:barChart>
      <c:catAx>
        <c:axId val="119543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31168"/>
        <c:crosses val="autoZero"/>
        <c:auto val="1"/>
        <c:lblAlgn val="ctr"/>
        <c:lblOffset val="100"/>
        <c:noMultiLvlLbl val="0"/>
      </c:catAx>
      <c:valAx>
        <c:axId val="119831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195432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 b="1" i="0" u="none" strike="noStrike" baseline="0" dirty="0" smtClean="0">
                <a:effectLst/>
              </a:rPr>
              <a:t>Доля сферы услуг в экономике стран</a:t>
            </a:r>
            <a:endParaRPr lang="ru-RU" sz="3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5277777777777777E-2"/>
          <c:y val="0.10937970253718285"/>
          <c:w val="0.96944444444444444"/>
          <c:h val="0.78876844561096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Монако</c:v>
                </c:pt>
                <c:pt idx="1">
                  <c:v>США</c:v>
                </c:pt>
                <c:pt idx="2">
                  <c:v>Россия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0.95099999999999996</c:v>
                </c:pt>
                <c:pt idx="1">
                  <c:v>0.79500000000000004</c:v>
                </c:pt>
                <c:pt idx="2" formatCode="0%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5-4449-B0F3-BD400E481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5123456"/>
        <c:axId val="176505600"/>
      </c:barChart>
      <c:catAx>
        <c:axId val="17512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505600"/>
        <c:crosses val="autoZero"/>
        <c:auto val="1"/>
        <c:lblAlgn val="ctr"/>
        <c:lblOffset val="100"/>
        <c:noMultiLvlLbl val="0"/>
      </c:catAx>
      <c:valAx>
        <c:axId val="176505600"/>
        <c:scaling>
          <c:orientation val="minMax"/>
          <c:max val="1.1000000000000001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5123456"/>
        <c:crosses val="autoZero"/>
        <c:crossBetween val="between"/>
        <c:majorUnit val="0.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B1B77134-DF49-4353-816C-38807D0D53B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3E68AC65-AE31-4405-B717-956CD2F76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27" y="1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E8295469-A9DA-4318-B69A-9D5AD4D3B6E5}" type="datetimeFigureOut">
              <a:rPr lang="ru-RU" smtClean="0"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57" y="4715390"/>
            <a:ext cx="5438140" cy="4467461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202"/>
            <a:ext cx="2946448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27" y="9429202"/>
            <a:ext cx="2944869" cy="495858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7CE0BDB4-EDD9-46F1-80DC-6BE46FC117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9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4C511-97CE-4EC4-8E30-39717C80BCA4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07961-0985-4831-BB35-C31E05413AFB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76C64-BA4D-4324-A4CF-118C446CFC5E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2550D-D4CB-4003-A4FB-EA712306EB15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F7C-3A34-430D-81ED-6E55097B1B55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CAEE-D95A-446F-9516-18CBC192DCFD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763EC-3D8B-4BBE-B29B-04BDD0F47E22}" type="datetime1">
              <a:rPr lang="ru-RU" smtClean="0"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038-7D18-4105-802D-06608359A1D1}" type="datetime1">
              <a:rPr lang="ru-RU" smtClean="0"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7D70-F765-41FC-80D3-BA7CF91F1FEA}" type="datetime1">
              <a:rPr lang="ru-RU" smtClean="0"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309C-EFCE-48FD-9819-D94DA5B15DA8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002B-A7A4-480C-9E31-81464ECFE396}" type="datetime1">
              <a:rPr lang="ru-RU" smtClean="0"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70C9C-F9BE-4EDC-BD44-7D743C1B14DE}" type="datetime1">
              <a:rPr lang="ru-RU" smtClean="0"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/>
        </p:nvSpPr>
        <p:spPr>
          <a:xfrm>
            <a:off x="5442928" y="1227209"/>
            <a:ext cx="2731851" cy="12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8</a:t>
            </a:r>
            <a:r>
              <a:rPr lang="ru-RU" sz="1400" dirty="0" smtClean="0">
                <a:solidFill>
                  <a:schemeClr val="tx1"/>
                </a:solidFill>
              </a:rPr>
              <a:t> – </a:t>
            </a:r>
            <a:r>
              <a:rPr lang="en-US" sz="1400" dirty="0" smtClean="0">
                <a:solidFill>
                  <a:schemeClr val="tx1"/>
                </a:solidFill>
              </a:rPr>
              <a:t>17</a:t>
            </a:r>
            <a:r>
              <a:rPr lang="ru-RU" sz="1400" dirty="0" smtClean="0">
                <a:solidFill>
                  <a:schemeClr val="tx1"/>
                </a:solidFill>
              </a:rPr>
              <a:t> ноября 2019 года</a:t>
            </a:r>
            <a:endPara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Малайзия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171199" y="0"/>
            <a:ext cx="883695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048" y="70747"/>
            <a:ext cx="8836952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/>
              <a:t>XX </a:t>
            </a:r>
            <a:r>
              <a:rPr lang="ru-RU" sz="3200" b="1" dirty="0" smtClean="0"/>
              <a:t>Международная конференция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 «</a:t>
            </a:r>
            <a:r>
              <a:rPr lang="ru-RU" sz="3200" b="1" dirty="0"/>
              <a:t>С</a:t>
            </a:r>
            <a:r>
              <a:rPr lang="ru-RU" sz="3200" b="1" dirty="0" smtClean="0"/>
              <a:t>тратегия и практика успешной</a:t>
            </a:r>
            <a:r>
              <a:rPr lang="en-US" sz="3200" b="1" dirty="0" smtClean="0"/>
              <a:t> </a:t>
            </a:r>
            <a:r>
              <a:rPr lang="ru-RU" sz="3200" b="1" dirty="0" smtClean="0"/>
              <a:t>деятельности»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20334" y="4931435"/>
            <a:ext cx="6560509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cs typeface="Calibri" panose="020F0502020204030204" pitchFamily="34" charset="0"/>
              </a:rPr>
              <a:t>Доклад Юрия </a:t>
            </a:r>
            <a:r>
              <a:rPr lang="ru-RU" sz="1800" dirty="0">
                <a:cs typeface="Calibri" panose="020F0502020204030204" pitchFamily="34" charset="0"/>
              </a:rPr>
              <a:t>Мхитаряна,</a:t>
            </a:r>
            <a:br>
              <a:rPr lang="ru-RU" sz="1800" dirty="0">
                <a:cs typeface="Calibri" panose="020F0502020204030204" pitchFamily="34" charset="0"/>
              </a:rPr>
            </a:br>
            <a:r>
              <a:rPr lang="ru-RU" sz="1800" dirty="0" smtClean="0">
                <a:cs typeface="Calibri" panose="020F0502020204030204" pitchFamily="34" charset="0"/>
              </a:rPr>
              <a:t>Генерального директора </a:t>
            </a:r>
            <a:r>
              <a:rPr lang="ru-RU" sz="1800" dirty="0">
                <a:cs typeface="Calibri" panose="020F0502020204030204" pitchFamily="34" charset="0"/>
              </a:rPr>
              <a:t>НИИ «Интерэкомс», </a:t>
            </a:r>
            <a:br>
              <a:rPr lang="ru-RU" sz="1800" dirty="0">
                <a:cs typeface="Calibri" panose="020F0502020204030204" pitchFamily="34" charset="0"/>
              </a:rPr>
            </a:br>
            <a:r>
              <a:rPr lang="ru-RU" sz="1800" dirty="0">
                <a:cs typeface="Calibri" panose="020F0502020204030204" pitchFamily="34" charset="0"/>
              </a:rPr>
              <a:t>д.э.н., </a:t>
            </a:r>
            <a:r>
              <a:rPr lang="ru-RU" sz="1800" dirty="0" smtClean="0">
                <a:cs typeface="Calibri" panose="020F0502020204030204" pitchFamily="34" charset="0"/>
              </a:rPr>
              <a:t>академика </a:t>
            </a:r>
            <a:r>
              <a:rPr lang="ru-RU" sz="1800" dirty="0">
                <a:cs typeface="Calibri" panose="020F0502020204030204" pitchFamily="34" charset="0"/>
              </a:rPr>
              <a:t>Международной академии информатизации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-32140" y="2751582"/>
            <a:ext cx="9140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Риски развития экономики </a:t>
            </a:r>
            <a:r>
              <a:rPr lang="ru-RU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России и </a:t>
            </a: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совершенствование управление организацией</a:t>
            </a:r>
            <a:endParaRPr lang="ru-RU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Национальная цель обеспечения устойчивого естественного роста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45" y="2204864"/>
            <a:ext cx="8229600" cy="29809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Россия – высокие риски сокращения численности</a:t>
            </a:r>
          </a:p>
          <a:p>
            <a:pPr marL="0" indent="0">
              <a:buNone/>
            </a:pPr>
            <a:r>
              <a:rPr lang="ru-RU" dirty="0" smtClean="0"/>
              <a:t>За последние 9 лет население выросло на </a:t>
            </a:r>
          </a:p>
          <a:p>
            <a:pPr marL="0" indent="0">
              <a:buNone/>
            </a:pPr>
            <a:r>
              <a:rPr lang="ru-RU" dirty="0" smtClean="0"/>
              <a:t>5,6 млн чел., в </a:t>
            </a:r>
            <a:r>
              <a:rPr lang="ru-RU" dirty="0" err="1" smtClean="0"/>
              <a:t>т.ч</a:t>
            </a:r>
            <a:r>
              <a:rPr lang="ru-RU" dirty="0" smtClean="0"/>
              <a:t>. на 4,1 млн чел. за счет присоединения Крыма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Отрицательный естественный прирост с 1992 по 2012 г. составил &gt; 13,2 </a:t>
            </a:r>
            <a:r>
              <a:rPr lang="ru-RU" dirty="0" err="1" smtClean="0"/>
              <a:t>млн.чел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На 60% был компенсирован миграцией</a:t>
            </a:r>
          </a:p>
          <a:p>
            <a:pPr marL="0" indent="0">
              <a:buNone/>
            </a:pPr>
            <a:r>
              <a:rPr lang="ru-RU" dirty="0" smtClean="0"/>
              <a:t>Миграционный прирост: 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2017 г. </a:t>
            </a:r>
            <a:r>
              <a:rPr lang="ru-RU" dirty="0" smtClean="0"/>
              <a:t>– 212 </a:t>
            </a:r>
            <a:r>
              <a:rPr lang="ru-RU" sz="2900" dirty="0" err="1" smtClean="0"/>
              <a:t>тыс.чел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2018 г. – 125 </a:t>
            </a:r>
            <a:r>
              <a:rPr lang="ru-RU" sz="2900" dirty="0" err="1" smtClean="0"/>
              <a:t>тыс.чел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sz="2900" dirty="0" smtClean="0"/>
              <a:t>Прогноз естественной убыли:</a:t>
            </a:r>
          </a:p>
          <a:p>
            <a:pPr marL="0" indent="0">
              <a:buNone/>
            </a:pPr>
            <a:r>
              <a:rPr lang="ru-RU" sz="2900" dirty="0" smtClean="0"/>
              <a:t>в 2024 г.</a:t>
            </a:r>
            <a:r>
              <a:rPr lang="ru-RU" sz="2900" dirty="0"/>
              <a:t> – 350 </a:t>
            </a:r>
            <a:r>
              <a:rPr lang="ru-RU" sz="2900" dirty="0" err="1" smtClean="0"/>
              <a:t>тыс.чел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r>
              <a:rPr lang="ru-RU" sz="2900" dirty="0" smtClean="0"/>
              <a:t>В 2030 г. – 500 </a:t>
            </a:r>
            <a:r>
              <a:rPr lang="ru-RU" sz="2900" dirty="0" err="1" smtClean="0"/>
              <a:t>тыс.чел</a:t>
            </a:r>
            <a:r>
              <a:rPr lang="ru-RU" sz="2900" dirty="0" smtClean="0"/>
              <a:t>.</a:t>
            </a:r>
          </a:p>
          <a:p>
            <a:pPr marL="0" indent="0">
              <a:buNone/>
            </a:pPr>
            <a:endParaRPr lang="ru-RU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Риски естественного роста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430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1192078" y="764705"/>
            <a:ext cx="7068563" cy="4968552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116631"/>
            <a:ext cx="8229600" cy="7772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Риски естественного роста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5229200"/>
            <a:ext cx="93610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1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6" y="1196752"/>
            <a:ext cx="7992888" cy="526619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116631"/>
            <a:ext cx="8229600" cy="777287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Риски естественного роста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229200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prstClr val="black"/>
                </a:solidFill>
              </a:rPr>
              <a:t>Национальная цель – </a:t>
            </a:r>
            <a:r>
              <a:rPr lang="ru-RU" sz="3000" b="1" dirty="0" smtClean="0">
                <a:solidFill>
                  <a:prstClr val="black"/>
                </a:solidFill>
              </a:rPr>
              <a:t>рост </a:t>
            </a:r>
            <a:r>
              <a:rPr lang="ru-RU" sz="3000" b="1" dirty="0">
                <a:solidFill>
                  <a:prstClr val="black"/>
                </a:solidFill>
              </a:rPr>
              <a:t>численности населения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3" b="5499"/>
          <a:stretch/>
        </p:blipFill>
        <p:spPr>
          <a:xfrm>
            <a:off x="1060748" y="798754"/>
            <a:ext cx="7056784" cy="5529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805264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36" b="5499"/>
          <a:stretch/>
        </p:blipFill>
        <p:spPr>
          <a:xfrm>
            <a:off x="474984" y="908720"/>
            <a:ext cx="7841432" cy="536250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14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prstClr val="black"/>
                </a:solidFill>
              </a:rPr>
              <a:t>Национальная цель – </a:t>
            </a:r>
            <a:r>
              <a:rPr lang="ru-RU" sz="3000" b="1" dirty="0" smtClean="0">
                <a:solidFill>
                  <a:prstClr val="black"/>
                </a:solidFill>
              </a:rPr>
              <a:t>рост </a:t>
            </a:r>
            <a:r>
              <a:rPr lang="ru-RU" sz="3000" b="1" dirty="0">
                <a:solidFill>
                  <a:prstClr val="black"/>
                </a:solidFill>
              </a:rPr>
              <a:t>численности населения</a:t>
            </a:r>
            <a:endParaRPr lang="ru-RU" sz="3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66124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" b="5499"/>
          <a:stretch/>
        </p:blipFill>
        <p:spPr>
          <a:xfrm>
            <a:off x="348854" y="1052736"/>
            <a:ext cx="8480571" cy="5230633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140" y="116632"/>
            <a:ext cx="9144000" cy="634082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prstClr val="black"/>
                </a:solidFill>
              </a:rPr>
              <a:t>Национальная цель – </a:t>
            </a:r>
            <a:r>
              <a:rPr lang="ru-RU" sz="3000" b="1" dirty="0" smtClean="0">
                <a:solidFill>
                  <a:prstClr val="black"/>
                </a:solidFill>
              </a:rPr>
              <a:t>рост </a:t>
            </a:r>
            <a:r>
              <a:rPr lang="ru-RU" sz="3000" b="1" dirty="0">
                <a:solidFill>
                  <a:prstClr val="black"/>
                </a:solidFill>
              </a:rPr>
              <a:t>численности населения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589240"/>
            <a:ext cx="101447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935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Россия – важность роста ожидаемой продолжительности жизни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31414"/>
              </p:ext>
            </p:extLst>
          </p:nvPr>
        </p:nvGraphicFramePr>
        <p:xfrm>
          <a:off x="0" y="1268760"/>
          <a:ext cx="91440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6198255"/>
            <a:ext cx="2409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Программа развития ПРООН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https://gtmarket.ru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Факторы, снижающие продолжительность жизни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Образ жизни существенно влияет: алкоголь, курение, наркотики, неправильное питание, вредные условия труда, стресс, малоподвижный образ жизни, материально-бытовые условия, злоупотребление лекарствами, низкий уровень образования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– 3\4  смертность от болезней системы кровообращения</a:t>
            </a:r>
          </a:p>
          <a:p>
            <a:pPr marL="0" indent="0">
              <a:buNone/>
            </a:pPr>
            <a:r>
              <a:rPr lang="ru-RU" dirty="0" smtClean="0"/>
              <a:t>- 1/5 –от онкологии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Рейтинг стран мира по уровню здравоохранения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Средняя ожидаемая продолжительность жизни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Госзатраты</a:t>
            </a:r>
            <a:r>
              <a:rPr lang="ru-RU" dirty="0" smtClean="0"/>
              <a:t> на здравоохранение, % ВВП на душу населения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Стоимость медицинских услуг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6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Сравнение </a:t>
            </a:r>
            <a:r>
              <a:rPr lang="ru-RU" sz="3200" b="1" dirty="0"/>
              <a:t>стратегических целей Малайзии и Российской Федерации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Малайзия</a:t>
            </a:r>
          </a:p>
          <a:p>
            <a:pPr lvl="0"/>
            <a:r>
              <a:rPr lang="ru-RU" sz="2400" dirty="0" smtClean="0"/>
              <a:t>динамичное развитие частного сектора</a:t>
            </a:r>
          </a:p>
          <a:p>
            <a:pPr lvl="0"/>
            <a:r>
              <a:rPr lang="ru-RU" sz="2400" dirty="0" smtClean="0"/>
              <a:t>развитие человеческого потенциала</a:t>
            </a:r>
          </a:p>
          <a:p>
            <a:pPr lvl="0"/>
            <a:r>
              <a:rPr lang="ru-RU" sz="2400" dirty="0" smtClean="0"/>
              <a:t>создание конкурентоспособной национальной экономики</a:t>
            </a:r>
          </a:p>
          <a:p>
            <a:r>
              <a:rPr lang="ru-RU" sz="2400" dirty="0" smtClean="0"/>
              <a:t>повышение эффективности государственного сектора</a:t>
            </a:r>
          </a:p>
          <a:p>
            <a:pPr lvl="0"/>
            <a:r>
              <a:rPr lang="ru-RU" sz="2400" dirty="0" smtClean="0"/>
              <a:t>мягкая дискриминация без ущерба экономики</a:t>
            </a:r>
          </a:p>
          <a:p>
            <a:pPr lvl="0"/>
            <a:r>
              <a:rPr lang="ru-RU" sz="2400" dirty="0" smtClean="0"/>
              <a:t>создание инновационной инфраструктуры</a:t>
            </a:r>
          </a:p>
          <a:p>
            <a:pPr lvl="0"/>
            <a:r>
              <a:rPr lang="ru-RU" sz="2400" dirty="0" smtClean="0"/>
              <a:t>стимулирование существующих источников роста</a:t>
            </a:r>
          </a:p>
          <a:p>
            <a:pPr lvl="0"/>
            <a:r>
              <a:rPr lang="ru-RU" sz="2400" dirty="0" smtClean="0"/>
              <a:t>обеспечение стабильного развития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3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Рейтинг стран мира по уровню здравоохранения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441487"/>
              </p:ext>
            </p:extLst>
          </p:nvPr>
        </p:nvGraphicFramePr>
        <p:xfrm>
          <a:off x="0" y="1600200"/>
          <a:ext cx="9144000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7200" y="6396340"/>
            <a:ext cx="24913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://NONEWSt.ru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Рейтинг стран мира по </a:t>
            </a:r>
            <a:r>
              <a:rPr lang="ru-RU" sz="3200" b="1" dirty="0" smtClean="0">
                <a:solidFill>
                  <a:prstClr val="black"/>
                </a:solidFill>
              </a:rPr>
              <a:t>уровню медицины (по версии </a:t>
            </a:r>
            <a:r>
              <a:rPr lang="en-US" sz="3200" b="1" dirty="0" err="1" smtClean="0">
                <a:solidFill>
                  <a:prstClr val="black"/>
                </a:solidFill>
              </a:rPr>
              <a:t>Numbeo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Уровень медицинского обслуживания:</a:t>
            </a:r>
          </a:p>
          <a:p>
            <a:r>
              <a:rPr lang="ru-RU" dirty="0" smtClean="0"/>
              <a:t>общее качество систем здравоохранения</a:t>
            </a:r>
          </a:p>
          <a:p>
            <a:r>
              <a:rPr lang="ru-RU" dirty="0" smtClean="0"/>
              <a:t>оснащенность  больниц оборудованием</a:t>
            </a:r>
          </a:p>
          <a:p>
            <a:r>
              <a:rPr lang="ru-RU" dirty="0" smtClean="0"/>
              <a:t>профессиональный уровень врачей, медперсонала</a:t>
            </a:r>
          </a:p>
          <a:p>
            <a:r>
              <a:rPr lang="ru-RU" dirty="0" smtClean="0"/>
              <a:t>стоимость обслуживания в клиниках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51683" y="116632"/>
            <a:ext cx="7772400" cy="7200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Рейтинг стран мира по уровню </a:t>
            </a:r>
            <a:r>
              <a:rPr lang="ru-RU" sz="3200" b="1" dirty="0" smtClean="0">
                <a:solidFill>
                  <a:prstClr val="black"/>
                </a:solidFill>
              </a:rPr>
              <a:t>медицины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9552" y="6353944"/>
            <a:ext cx="2520280" cy="5040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https://NONEWSt.ru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549051"/>
              </p:ext>
            </p:extLst>
          </p:nvPr>
        </p:nvGraphicFramePr>
        <p:xfrm>
          <a:off x="0" y="836711"/>
          <a:ext cx="9144000" cy="5328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России необходимо новое качество человеческого капитала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1558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Рейтинг стран мира по уровню образования, 2018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Индекс грамотности взрослого населения</a:t>
            </a:r>
          </a:p>
          <a:p>
            <a:pPr marL="0" indent="0" algn="just">
              <a:buNone/>
            </a:pPr>
            <a:r>
              <a:rPr lang="ru-RU" sz="2000" dirty="0" smtClean="0"/>
              <a:t>Индекс совокупности доли учащихся, получающих образование</a:t>
            </a:r>
          </a:p>
          <a:p>
            <a:pPr marL="0" indent="0" algn="just">
              <a:buNone/>
            </a:pPr>
            <a:r>
              <a:rPr lang="ru-RU" sz="2000" dirty="0" smtClean="0"/>
              <a:t>Программа развития ПРООН</a:t>
            </a:r>
          </a:p>
          <a:p>
            <a:pPr marL="0" indent="0" algn="just">
              <a:buNone/>
            </a:pPr>
            <a:endParaRPr lang="en-US" sz="2000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51501"/>
              </p:ext>
            </p:extLst>
          </p:nvPr>
        </p:nvGraphicFramePr>
        <p:xfrm>
          <a:off x="0" y="1988840"/>
          <a:ext cx="9144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6356350"/>
            <a:ext cx="24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https://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gtmarket.ru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2800" b="1" dirty="0"/>
              <a:t>Индекс развития человеческого </a:t>
            </a:r>
            <a:r>
              <a:rPr lang="ru-RU" sz="2800" b="1" dirty="0" smtClean="0"/>
              <a:t>потенциала 2018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381832"/>
              </p:ext>
            </p:extLst>
          </p:nvPr>
        </p:nvGraphicFramePr>
        <p:xfrm>
          <a:off x="0" y="126876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одзаголовок 7"/>
          <p:cNvSpPr txBox="1">
            <a:spLocks/>
          </p:cNvSpPr>
          <p:nvPr/>
        </p:nvSpPr>
        <p:spPr>
          <a:xfrm>
            <a:off x="683568" y="6340890"/>
            <a:ext cx="2315298" cy="3960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https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://gtmarket.ru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568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/>
              <a:t>Рейтинг национальных систем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высшего </a:t>
            </a:r>
            <a:r>
              <a:rPr lang="ru-RU" sz="3200" b="1" dirty="0"/>
              <a:t>образования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57301"/>
              </p:ext>
            </p:extLst>
          </p:nvPr>
        </p:nvGraphicFramePr>
        <p:xfrm>
          <a:off x="0" y="1412776"/>
          <a:ext cx="9144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381328"/>
            <a:ext cx="2409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https://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gtmarket.ru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Россия занимает 4-е место в мире с точки зрения объема человеческого капитала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42-е место по параметрам реального использования навыков в трудовой деятельности</a:t>
            </a:r>
          </a:p>
          <a:p>
            <a:pPr marL="0" indent="0">
              <a:buNone/>
            </a:pPr>
            <a:r>
              <a:rPr lang="ru-RU" dirty="0" smtClean="0"/>
              <a:t>89-е место – доступность квалифицированных работников</a:t>
            </a:r>
          </a:p>
          <a:p>
            <a:pPr marL="0" indent="0">
              <a:buNone/>
            </a:pPr>
            <a:r>
              <a:rPr lang="ru-RU" dirty="0" smtClean="0"/>
              <a:t>Влияние формального высокого уровня образования населения на экономический рост и социальные процессы</a:t>
            </a:r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7200" y="6320692"/>
            <a:ext cx="2576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Global Human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Capital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900" b="1" dirty="0">
                <a:solidFill>
                  <a:prstClr val="black"/>
                </a:solidFill>
                <a:ea typeface="+mn-ea"/>
                <a:cs typeface="+mn-cs"/>
              </a:rPr>
              <a:t>Доля выпускников в России и в развитых странах</a:t>
            </a:r>
            <a:endParaRPr lang="ru-RU" sz="29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Доля выпускников в России и в развитых странах, имеющих низкие шансы на успешную образовательную и трудовую карьеру</a:t>
            </a:r>
          </a:p>
          <a:p>
            <a:pPr marL="0" lvl="0" indent="0">
              <a:buNone/>
            </a:pPr>
            <a:endParaRPr lang="ru-RU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Global Human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Capital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84486"/>
              </p:ext>
            </p:extLst>
          </p:nvPr>
        </p:nvGraphicFramePr>
        <p:xfrm>
          <a:off x="0" y="1268760"/>
          <a:ext cx="9144000" cy="338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95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 расходам на исследования и разработки: </a:t>
            </a:r>
          </a:p>
          <a:p>
            <a:pPr marL="0" indent="0">
              <a:buNone/>
            </a:pPr>
            <a:r>
              <a:rPr lang="ru-RU" dirty="0" smtClean="0"/>
              <a:t>в России – 1,1% ВВП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странах ОЭСР - 2,1 %участие в «глобальных исследовательских фронтах»:</a:t>
            </a:r>
          </a:p>
          <a:p>
            <a:pPr marL="0" indent="0">
              <a:buNone/>
            </a:pPr>
            <a:r>
              <a:rPr lang="ru-RU" dirty="0" smtClean="0"/>
              <a:t>Россия – 3-5%, Франция – 20%, США – 50%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prstClr val="black"/>
                </a:solidFill>
                <a:ea typeface="+mn-ea"/>
                <a:cs typeface="+mn-cs"/>
              </a:rPr>
              <a:t>Факторы, влияющие на образование</a:t>
            </a:r>
            <a:endParaRPr lang="ru-RU" sz="2900" b="1" dirty="0"/>
          </a:p>
        </p:txBody>
      </p:sp>
    </p:spTree>
    <p:extLst>
      <p:ext uri="{BB962C8B-B14F-4D97-AF65-F5344CB8AC3E}">
        <p14:creationId xmlns:p14="http://schemas.microsoft.com/office/powerpoint/2010/main" val="27559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pic>
        <p:nvPicPr>
          <p:cNvPr id="6146" name="Picture 2" descr="\\LARIN\Exchange\Таблички\граффик диссертаци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50" y="1340768"/>
            <a:ext cx="4150700" cy="50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751671"/>
            <a:ext cx="8023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Изменение количества НИОКР, защиты диссертаций</a:t>
            </a:r>
            <a:endParaRPr lang="ru-RU" sz="2400" b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46878"/>
            <a:ext cx="8229600" cy="850106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prstClr val="black"/>
                </a:solidFill>
                <a:ea typeface="+mn-ea"/>
                <a:cs typeface="+mn-cs"/>
              </a:rPr>
              <a:t>Факторы, влияющие на образование</a:t>
            </a:r>
            <a:endParaRPr lang="ru-RU" sz="29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6470349"/>
            <a:ext cx="2663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https://www.rosrid.ru/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Сравнение </a:t>
            </a:r>
            <a:r>
              <a:rPr lang="ru-RU" sz="3200" b="1" dirty="0"/>
              <a:t>стратегических целей Малайзии и Российской Федерации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9198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b="1" dirty="0" smtClean="0"/>
              <a:t>Российская Федерация</a:t>
            </a:r>
          </a:p>
          <a:p>
            <a:pPr lvl="0"/>
            <a:r>
              <a:rPr lang="ru-RU" sz="3800" dirty="0"/>
              <a:t>обеспечение устойчивого естественного роста численности </a:t>
            </a:r>
            <a:r>
              <a:rPr lang="ru-RU" sz="3800" dirty="0" smtClean="0"/>
              <a:t>населения</a:t>
            </a:r>
            <a:endParaRPr lang="ru-RU" sz="3800" dirty="0"/>
          </a:p>
          <a:p>
            <a:pPr lvl="0"/>
            <a:r>
              <a:rPr lang="ru-RU" sz="3800" dirty="0"/>
              <a:t>повышение ожидаемой продолжительности жизни до 78 лет (к 2030 году – до 80 лет</a:t>
            </a:r>
            <a:r>
              <a:rPr lang="ru-RU" sz="3800" dirty="0" smtClean="0"/>
              <a:t>)</a:t>
            </a:r>
            <a:endParaRPr lang="ru-RU" sz="3800" dirty="0"/>
          </a:p>
          <a:p>
            <a:pPr lvl="0"/>
            <a:r>
              <a:rPr lang="ru-RU" sz="3800" dirty="0"/>
              <a:t>обеспечение устойчивого роста реальных доходов граждан, а также роста уровня пенсионного обеспечения выше уровня </a:t>
            </a:r>
            <a:r>
              <a:rPr lang="ru-RU" sz="3800" dirty="0" smtClean="0"/>
              <a:t>инфляции</a:t>
            </a:r>
            <a:endParaRPr lang="ru-RU" sz="3800" dirty="0"/>
          </a:p>
          <a:p>
            <a:pPr lvl="0"/>
            <a:r>
              <a:rPr lang="ru-RU" sz="3800" dirty="0"/>
              <a:t>снижение в два раза уровня бедности;</a:t>
            </a:r>
          </a:p>
          <a:p>
            <a:pPr lvl="0"/>
            <a:r>
              <a:rPr lang="ru-RU" sz="3800" dirty="0"/>
              <a:t>улучшение жилищных условий не менее 5 млн. семей </a:t>
            </a:r>
            <a:r>
              <a:rPr lang="ru-RU" sz="3800" dirty="0" smtClean="0"/>
              <a:t>ежегодно</a:t>
            </a:r>
            <a:endParaRPr lang="ru-RU" sz="3800" dirty="0"/>
          </a:p>
          <a:p>
            <a:pPr lvl="0"/>
            <a:r>
              <a:rPr lang="ru-RU" sz="3800" dirty="0"/>
              <a:t>ускорение технологического развития, увеличение количества организаций, осуществляющих технологические инновации, до 50 процентов от их общего </a:t>
            </a:r>
            <a:r>
              <a:rPr lang="ru-RU" sz="3800" dirty="0" smtClean="0"/>
              <a:t>числа</a:t>
            </a:r>
            <a:endParaRPr lang="ru-RU" sz="3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83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Проблема повышения образования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28% 15-летних россиян не достигли уровня функциональной грамотности (хотя бы в одной области – математика, естествознание, чтение).</a:t>
            </a:r>
          </a:p>
          <a:p>
            <a:pPr marL="0" indent="0">
              <a:buNone/>
            </a:pPr>
            <a:r>
              <a:rPr lang="ru-RU" dirty="0" smtClean="0"/>
              <a:t>В Венгрии, Финляндии, Корее он равен 10-14% и 8% по всем трем областям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400" dirty="0" smtClean="0"/>
              <a:t>Исследования </a:t>
            </a:r>
            <a:r>
              <a:rPr lang="en-US" sz="2400" dirty="0" smtClean="0"/>
              <a:t>PISA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</a:rPr>
              <a:t>Проблема повышения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Доступ всех граждан к образовательным программам и продуктам наиболее высокого качества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США, Австрия, Великобритания – 36% иностранных студентов, на уровне аспирантуры – 27%</a:t>
            </a:r>
          </a:p>
          <a:p>
            <a:pPr marL="0" indent="0">
              <a:buNone/>
            </a:pPr>
            <a:r>
              <a:rPr lang="ru-RU" dirty="0" smtClean="0"/>
              <a:t>В России иностранными гражданами являются 5% аспирантов</a:t>
            </a:r>
          </a:p>
          <a:p>
            <a:pPr marL="0" indent="0">
              <a:buNone/>
            </a:pPr>
            <a:r>
              <a:rPr lang="ru-RU" dirty="0" smtClean="0"/>
              <a:t>Страна не привлекательна для образования талантливых людей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Уровень бедности в России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343" y="2636912"/>
            <a:ext cx="8229600" cy="20448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Численность населения с доходом ниже прожиточного минимума в 2019 г. </a:t>
            </a:r>
          </a:p>
          <a:p>
            <a:pPr marL="0" indent="0" algn="ctr">
              <a:buNone/>
            </a:pPr>
            <a:r>
              <a:rPr lang="ru-RU" dirty="0" smtClean="0"/>
              <a:t>– 20,9 </a:t>
            </a:r>
            <a:r>
              <a:rPr lang="ru-RU" dirty="0" err="1" smtClean="0"/>
              <a:t>млн.чел</a:t>
            </a:r>
            <a:r>
              <a:rPr lang="ru-RU" dirty="0" smtClean="0"/>
              <a:t>. (≈ 12 </a:t>
            </a:r>
            <a:r>
              <a:rPr lang="ru-RU" dirty="0" err="1" smtClean="0"/>
              <a:t>тыс.руб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>
                <a:solidFill>
                  <a:prstClr val="black"/>
                </a:solidFill>
                <a:ea typeface="+mn-ea"/>
                <a:cs typeface="+mn-cs"/>
              </a:rPr>
              <a:t>Отсутствие роста реальных доходов граждан с 2014 г</a:t>
            </a:r>
            <a:endParaRPr lang="ru-RU" sz="27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pic>
        <p:nvPicPr>
          <p:cNvPr id="2050" name="Picture 2" descr="\\LARIN\Exchange\Таблички\Национальные цели\4.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1" y="1665076"/>
            <a:ext cx="7945878" cy="43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9061" y="1665076"/>
            <a:ext cx="138065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64488" cy="56207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Структура расходов и сбережений населения, %</a:t>
            </a:r>
            <a:endParaRPr lang="ru-RU" sz="3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30445"/>
              </p:ext>
            </p:extLst>
          </p:nvPr>
        </p:nvGraphicFramePr>
        <p:xfrm>
          <a:off x="755576" y="1268760"/>
          <a:ext cx="7724233" cy="474997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6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63106"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2011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2012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2013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2014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2015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2016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5875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2017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2018 г.</a:t>
                      </a:r>
                      <a:endParaRPr lang="ru-RU" sz="1600" b="1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13">
                <a:tc>
                  <a:txBody>
                    <a:bodyPr/>
                    <a:lstStyle/>
                    <a:p>
                      <a:pPr marL="33020" marR="213995" algn="ctr">
                        <a:lnSpc>
                          <a:spcPct val="96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Денежные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расходы</a:t>
                      </a:r>
                      <a:r>
                        <a:rPr lang="ru-RU" sz="1600" baseline="0" dirty="0" smtClean="0">
                          <a:effectLst/>
                        </a:rPr>
                        <a:t> и </a:t>
                      </a:r>
                      <a:r>
                        <a:rPr lang="en-US" sz="1600" dirty="0" err="1" smtClean="0">
                          <a:effectLst/>
                        </a:rPr>
                        <a:t>сбережения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407">
                <a:tc>
                  <a:txBody>
                    <a:bodyPr/>
                    <a:lstStyle/>
                    <a:p>
                      <a:pPr marL="33020" marR="257810" algn="ctr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Покупка товаров и оплата услуг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73,5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74,2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73,6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524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75,3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71,0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73,1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74,9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77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13">
                <a:tc>
                  <a:txBody>
                    <a:bodyPr/>
                    <a:lstStyle/>
                    <a:p>
                      <a:pPr marL="33655" marR="69850" algn="ctr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Обязательные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платежи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10,3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2700" marR="1587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11,1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11,7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4605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10,9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11,2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12,1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013">
                <a:tc>
                  <a:txBody>
                    <a:bodyPr/>
                    <a:lstStyle/>
                    <a:p>
                      <a:pPr marL="33655" marR="15875" algn="ctr">
                        <a:lnSpc>
                          <a:spcPct val="1000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Сбережения 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10,4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9,9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97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9,8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6,9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14,3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970" marR="158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11,1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8,1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5,6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13">
                <a:tc>
                  <a:txBody>
                    <a:bodyPr/>
                    <a:lstStyle/>
                    <a:p>
                      <a:pPr marL="34290" marR="274320" algn="ctr">
                        <a:lnSpc>
                          <a:spcPct val="10000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Покупка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валюты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4,2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4,8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333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4,2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5,8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4,2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" marR="15875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3,7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3,7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3407">
                <a:tc>
                  <a:txBody>
                    <a:bodyPr/>
                    <a:lstStyle/>
                    <a:p>
                      <a:pPr marL="34925" marR="69850" algn="ctr">
                        <a:lnSpc>
                          <a:spcPct val="100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Прирост денег на руках у населения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1,6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700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0,0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0,7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0,2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-0,4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0,6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</a:t>
                      </a:r>
                      <a:endParaRPr lang="ru-RU" sz="160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510" marR="12065" algn="ctr"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1,6</a:t>
                      </a:r>
                      <a:endParaRPr lang="ru-RU" sz="16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98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бедности российских домохозяйств</a:t>
            </a:r>
            <a:endParaRPr lang="ru-RU" sz="3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pic>
        <p:nvPicPr>
          <p:cNvPr id="4098" name="Picture 2" descr="\\LARIN\Exchange\Таблички\Национальные цели\4.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 bwMode="auto">
          <a:xfrm>
            <a:off x="611560" y="908720"/>
            <a:ext cx="7461594" cy="483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6413698"/>
            <a:ext cx="1425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ВНДН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88640"/>
            <a:ext cx="9001000" cy="346050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Структура совокупных доходов домашних хозяйств в 2017 г. %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9"/>
          <a:stretch/>
        </p:blipFill>
        <p:spPr>
          <a:xfrm>
            <a:off x="755576" y="1033339"/>
            <a:ext cx="7285857" cy="4824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6356350"/>
            <a:ext cx="154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Росстат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Доля малых и средних предприятий в ВВП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Статья «Сектор малого и среднего предпринимательства: Россия и Мир». Борис Титов (</a:t>
            </a:r>
            <a:r>
              <a:rPr lang="en-US" i="1" dirty="0" err="1" smtClean="0"/>
              <a:t>stolypin.institute</a:t>
            </a:r>
            <a:r>
              <a:rPr lang="ru-RU" i="1" dirty="0" smtClean="0"/>
              <a:t>)</a:t>
            </a:r>
          </a:p>
          <a:p>
            <a:r>
              <a:rPr lang="ru-RU" dirty="0" smtClean="0"/>
              <a:t>Доля работников в секторе МСП (юридических лиц)</a:t>
            </a:r>
          </a:p>
          <a:p>
            <a:r>
              <a:rPr lang="ru-RU" dirty="0" smtClean="0"/>
              <a:t>Структура оборота в секторе МСП</a:t>
            </a:r>
          </a:p>
          <a:p>
            <a:r>
              <a:rPr lang="ru-RU" dirty="0" smtClean="0"/>
              <a:t>Рейтинг факторов с точки зрения сдерживающего влияния на развитие производства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964488" cy="56207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Факторы снижения уровня бедности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9905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ea typeface="+mn-ea"/>
                <a:cs typeface="+mn-cs"/>
              </a:rPr>
              <a:t>Доля малых и средних предприятий в </a:t>
            </a:r>
            <a:r>
              <a:rPr lang="ru-RU" sz="3600" b="1" dirty="0" smtClean="0">
                <a:solidFill>
                  <a:prstClr val="black"/>
                </a:solidFill>
                <a:ea typeface="+mn-ea"/>
                <a:cs typeface="+mn-cs"/>
              </a:rPr>
              <a:t>ВВП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pic>
        <p:nvPicPr>
          <p:cNvPr id="8194" name="Picture 2" descr="\\LARIN\Exchange\Доля малых и средних предприятий в ВВ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2" y="1340768"/>
            <a:ext cx="7686484" cy="491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29417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Доля МСП в ВВП   2018 г.</a:t>
            </a:r>
          </a:p>
          <a:p>
            <a:pPr marL="0" indent="0">
              <a:buNone/>
            </a:pPr>
            <a:r>
              <a:rPr lang="ru-RU" dirty="0" smtClean="0"/>
              <a:t>В России – 21,9% в Великобритании – 51%, в Германии – 53%, в Финляндии – 60%, в Норвегии – 63%</a:t>
            </a:r>
          </a:p>
          <a:p>
            <a:pPr marL="0" indent="0">
              <a:buNone/>
            </a:pPr>
            <a:r>
              <a:rPr lang="ru-RU" i="1" dirty="0" smtClean="0"/>
              <a:t>(данные Института экономики роста)</a:t>
            </a: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4016" y="332656"/>
            <a:ext cx="8964488" cy="562074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Факторы снижения уровня бедности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9966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Сравнение </a:t>
            </a:r>
            <a:r>
              <a:rPr lang="ru-RU" sz="3200" b="1" dirty="0"/>
              <a:t>стратегических целей Малайзии и Российской Федерации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600" b="1" dirty="0" smtClean="0"/>
              <a:t>Российская Федерация</a:t>
            </a:r>
          </a:p>
          <a:p>
            <a:pPr lvl="0"/>
            <a:r>
              <a:rPr lang="ru-RU" sz="3400" dirty="0"/>
              <a:t>обеспечение ускоренного внедрения цифровых технологий в экономике и социальной </a:t>
            </a:r>
            <a:r>
              <a:rPr lang="ru-RU" sz="3400" dirty="0" smtClean="0"/>
              <a:t>сфере</a:t>
            </a:r>
            <a:endParaRPr lang="ru-RU" sz="3400" dirty="0"/>
          </a:p>
          <a:p>
            <a:pPr lvl="0"/>
            <a:r>
              <a:rPr lang="ru-RU" sz="3400" dirty="0"/>
              <a:t>вхождение в число пяти крупнейших экономик мира, обеспечение темпов экономического роста выше мировых при сохранении макроэкономической стабильности, в том числе инфляции на уровне, не превышающем 4 </a:t>
            </a:r>
            <a:r>
              <a:rPr lang="ru-RU" sz="3400" dirty="0" smtClean="0"/>
              <a:t>процентов</a:t>
            </a:r>
            <a:endParaRPr lang="ru-RU" sz="3400" dirty="0"/>
          </a:p>
          <a:p>
            <a:pPr lvl="0"/>
            <a:r>
              <a:rPr lang="ru-RU" sz="3400" dirty="0"/>
              <a:t>создание в базовых отраслях экономики, прежде всего в обрабатывающей промышленности и агропромышленном комплексе, высокопроизводительного </a:t>
            </a:r>
            <a:r>
              <a:rPr lang="ru-RU" sz="3400" dirty="0" err="1"/>
              <a:t>экспортно</a:t>
            </a:r>
            <a:r>
              <a:rPr lang="ru-RU" sz="3400" dirty="0"/>
              <a:t> ориентированного сектора, развивающегося на основе современных технологий и обеспеченного высококвалифицированными кадрами</a:t>
            </a:r>
            <a:endParaRPr lang="ru-RU" sz="460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338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06" y="404664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США в 1970-1985 гг. на МСП было создано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35 млн. новых рабочих мест. На крупных предприятиях и в госструктурах численность занятых сократилась на 6 млн. человек.</a:t>
            </a:r>
          </a:p>
          <a:p>
            <a:pPr marL="0" indent="0">
              <a:buNone/>
            </a:pPr>
            <a:r>
              <a:rPr lang="ru-RU" dirty="0" smtClean="0"/>
              <a:t>Прирост занятых : </a:t>
            </a:r>
          </a:p>
          <a:p>
            <a:pPr marL="0" indent="0">
              <a:buNone/>
            </a:pPr>
            <a:r>
              <a:rPr lang="ru-RU" dirty="0" smtClean="0"/>
              <a:t>1989 </a:t>
            </a:r>
            <a:r>
              <a:rPr lang="ru-RU" dirty="0"/>
              <a:t>г. </a:t>
            </a:r>
            <a:r>
              <a:rPr lang="ru-RU" dirty="0" smtClean="0"/>
              <a:t>- на МСП – </a:t>
            </a:r>
            <a:r>
              <a:rPr lang="ru-RU" dirty="0"/>
              <a:t>1,5 </a:t>
            </a:r>
            <a:r>
              <a:rPr lang="ru-RU" dirty="0" err="1" smtClean="0"/>
              <a:t>млн.чел</a:t>
            </a:r>
            <a:r>
              <a:rPr lang="ru-RU" dirty="0" smtClean="0"/>
              <a:t>.,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на КП -      440 </a:t>
            </a:r>
            <a:r>
              <a:rPr lang="ru-RU" dirty="0" err="1" smtClean="0"/>
              <a:t>тыс.чел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2000 г. - на МСП – 1,1 </a:t>
            </a:r>
            <a:r>
              <a:rPr lang="ru-RU" dirty="0" err="1" smtClean="0"/>
              <a:t>млн.чел</a:t>
            </a:r>
            <a:r>
              <a:rPr lang="ru-RU" dirty="0" smtClean="0"/>
              <a:t>.,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на КП –     151 </a:t>
            </a:r>
            <a:r>
              <a:rPr lang="ru-RU" dirty="0" err="1" smtClean="0"/>
              <a:t>тыс.чел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3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Европе 90% предпринимателей входят в ассоциации, саморегулируемые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13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1294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Развитие сферы услуг и технического регулирования экономикой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61705"/>
              </p:ext>
            </p:extLst>
          </p:nvPr>
        </p:nvGraphicFramePr>
        <p:xfrm>
          <a:off x="0" y="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11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Рекомендации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Генеральная Ассамблея ООН от 09.04.1985 г. (резолюция 39/248) и от 22.12.2015 г. (резолюция 70/186) – </a:t>
            </a:r>
          </a:p>
          <a:p>
            <a:pPr marL="0" indent="0">
              <a:buNone/>
            </a:pPr>
            <a:r>
              <a:rPr lang="ru-RU" dirty="0" smtClean="0"/>
              <a:t>Правительствам поощрять и обеспечивать наличие возможностей для проверки в выдаче свидетельств о безопасности, качестве, технических характеристик основных потребительских товаров и услуг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Закон РФ «О защите прав потребителей»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Если на товары, работы, услуги установлены обязательные требования, то соответствие им подлежит обязательному подтверждению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Цели установления обязательных требований к услугам, работам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83568" y="982980"/>
            <a:ext cx="7920880" cy="5373370"/>
            <a:chOff x="1817370" y="981710"/>
            <a:chExt cx="5454015" cy="4894580"/>
          </a:xfrm>
        </p:grpSpPr>
        <p:cxnSp>
          <p:nvCxnSpPr>
            <p:cNvPr id="85" name="Прямая соединительная линия 84"/>
            <p:cNvCxnSpPr>
              <a:cxnSpLocks/>
            </p:cNvCxnSpPr>
            <p:nvPr/>
          </p:nvCxnSpPr>
          <p:spPr>
            <a:xfrm flipH="1">
              <a:off x="1824355" y="3303270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cxnSpLocks/>
            </p:cNvCxnSpPr>
            <p:nvPr/>
          </p:nvCxnSpPr>
          <p:spPr>
            <a:xfrm flipH="1">
              <a:off x="1824355" y="3947160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>
              <a:cxnSpLocks/>
            </p:cNvCxnSpPr>
            <p:nvPr/>
          </p:nvCxnSpPr>
          <p:spPr>
            <a:xfrm flipH="1">
              <a:off x="1817370" y="4687570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>
              <a:cxnSpLocks/>
            </p:cNvCxnSpPr>
            <p:nvPr/>
          </p:nvCxnSpPr>
          <p:spPr>
            <a:xfrm flipH="1">
              <a:off x="1824990" y="5355590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Поле 13"/>
            <p:cNvSpPr txBox="1">
              <a:spLocks/>
            </p:cNvSpPr>
            <p:nvPr/>
          </p:nvSpPr>
          <p:spPr>
            <a:xfrm>
              <a:off x="3096260" y="981710"/>
              <a:ext cx="2781034" cy="42926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effectLst/>
                  <a:latin typeface="+mj-lt"/>
                  <a:ea typeface="Calibri"/>
                  <a:cs typeface="Times New Roman"/>
                </a:rPr>
                <a:t>Цели обязательных требований к услугам, работам</a:t>
              </a:r>
              <a:endParaRPr lang="ru-RU" sz="1200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0" name="Поле 14"/>
            <p:cNvSpPr txBox="1">
              <a:spLocks/>
            </p:cNvSpPr>
            <p:nvPr/>
          </p:nvSpPr>
          <p:spPr>
            <a:xfrm>
              <a:off x="2324735" y="1680210"/>
              <a:ext cx="1971675" cy="5003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жизни и здоровья</a:t>
              </a:r>
              <a:r>
                <a:rPr lang="ru-RU" sz="1400" b="1" dirty="0">
                  <a:effectLst/>
                  <a:latin typeface="+mj-lt"/>
                  <a:ea typeface="Calibri"/>
                  <a:cs typeface="Times New Roman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человека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1" name="Поле 16"/>
            <p:cNvSpPr txBox="1">
              <a:spLocks/>
            </p:cNvSpPr>
            <p:nvPr/>
          </p:nvSpPr>
          <p:spPr>
            <a:xfrm>
              <a:off x="2316480" y="2379345"/>
              <a:ext cx="1971675" cy="4927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животного и растительного мира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2" name="Поле 17"/>
            <p:cNvSpPr txBox="1">
              <a:spLocks/>
            </p:cNvSpPr>
            <p:nvPr/>
          </p:nvSpPr>
          <p:spPr>
            <a:xfrm>
              <a:off x="2308225" y="3075305"/>
              <a:ext cx="1971675" cy="42926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окружающей среды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3" name="Поле 18"/>
            <p:cNvSpPr txBox="1">
              <a:spLocks/>
            </p:cNvSpPr>
            <p:nvPr/>
          </p:nvSpPr>
          <p:spPr>
            <a:xfrm>
              <a:off x="2299970" y="3724910"/>
              <a:ext cx="1971675" cy="46101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имущества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4" name="Поле 19"/>
            <p:cNvSpPr txBox="1">
              <a:spLocks/>
            </p:cNvSpPr>
            <p:nvPr/>
          </p:nvSpPr>
          <p:spPr>
            <a:xfrm>
              <a:off x="2299335" y="4398010"/>
              <a:ext cx="1971675" cy="60388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исторических и культурных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памятников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5" name="Поле 20"/>
            <p:cNvSpPr txBox="1">
              <a:spLocks/>
            </p:cNvSpPr>
            <p:nvPr/>
          </p:nvSpPr>
          <p:spPr>
            <a:xfrm>
              <a:off x="4869815" y="1618615"/>
              <a:ext cx="1971675" cy="5638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прав потребителя на получение объективной информации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6" name="Поле 22"/>
            <p:cNvSpPr txBox="1">
              <a:spLocks/>
            </p:cNvSpPr>
            <p:nvPr/>
          </p:nvSpPr>
          <p:spPr>
            <a:xfrm>
              <a:off x="4869180" y="2380615"/>
              <a:ext cx="1971675" cy="786765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Установление требования по предотвращению причинения вреда при оказании услуг, выполнении работ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7" name="Поле 23"/>
            <p:cNvSpPr txBox="1">
              <a:spLocks/>
            </p:cNvSpPr>
            <p:nvPr/>
          </p:nvSpPr>
          <p:spPr>
            <a:xfrm>
              <a:off x="4868545" y="3307080"/>
              <a:ext cx="1971675" cy="83439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потребителя. Предупреждение действий, вводящих потребителя в заблуждение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8" name="Поле 24"/>
            <p:cNvSpPr txBox="1">
              <a:spLocks/>
            </p:cNvSpPr>
            <p:nvPr/>
          </p:nvSpPr>
          <p:spPr>
            <a:xfrm>
              <a:off x="4872990" y="4458970"/>
              <a:ext cx="1971675" cy="5003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отдельных групп субъектов права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99" name="Поле 1"/>
            <p:cNvSpPr txBox="1">
              <a:spLocks/>
            </p:cNvSpPr>
            <p:nvPr/>
          </p:nvSpPr>
          <p:spPr>
            <a:xfrm>
              <a:off x="4869180" y="5196205"/>
              <a:ext cx="1971675" cy="46101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добросовестной </a:t>
              </a:r>
              <a:r>
                <a:rPr lang="ru-RU" sz="1400" b="1" dirty="0" smtClean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конкуренции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100" name="Поле 3"/>
            <p:cNvSpPr txBox="1">
              <a:spLocks/>
            </p:cNvSpPr>
            <p:nvPr/>
          </p:nvSpPr>
          <p:spPr>
            <a:xfrm>
              <a:off x="2301240" y="5120640"/>
              <a:ext cx="1971675" cy="75565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+mj-lt"/>
                  <a:ea typeface="Calibri"/>
                  <a:cs typeface="Times New Roman"/>
                </a:rPr>
                <a:t>Защита общества от получения социально-значимых услуг ненадлежащего качества</a:t>
              </a:r>
              <a:endParaRPr lang="ru-RU" sz="1400" b="1" dirty="0">
                <a:effectLst/>
                <a:latin typeface="+mj-lt"/>
                <a:ea typeface="Calibri"/>
                <a:cs typeface="Times New Roman"/>
              </a:endParaRPr>
            </a:p>
          </p:txBody>
        </p:sp>
        <p:cxnSp>
          <p:nvCxnSpPr>
            <p:cNvPr id="101" name="Прямая соединительная линия 100"/>
            <p:cNvCxnSpPr>
              <a:cxnSpLocks/>
            </p:cNvCxnSpPr>
            <p:nvPr/>
          </p:nvCxnSpPr>
          <p:spPr>
            <a:xfrm flipH="1">
              <a:off x="1824355" y="1203325"/>
              <a:ext cx="12719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>
              <a:cxnSpLocks/>
            </p:cNvCxnSpPr>
            <p:nvPr/>
          </p:nvCxnSpPr>
          <p:spPr>
            <a:xfrm>
              <a:off x="1823720" y="1203960"/>
              <a:ext cx="0" cy="415036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>
              <a:cxnSpLocks/>
            </p:cNvCxnSpPr>
            <p:nvPr/>
          </p:nvCxnSpPr>
          <p:spPr>
            <a:xfrm flipH="1">
              <a:off x="1824355" y="1927860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>
              <a:cxnSpLocks/>
            </p:cNvCxnSpPr>
            <p:nvPr/>
          </p:nvCxnSpPr>
          <p:spPr>
            <a:xfrm flipH="1">
              <a:off x="1824990" y="2619375"/>
              <a:ext cx="4927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>
              <a:cxnSpLocks/>
              <a:stCxn id="89" idx="3"/>
            </p:cNvCxnSpPr>
            <p:nvPr/>
          </p:nvCxnSpPr>
          <p:spPr>
            <a:xfrm>
              <a:off x="5877294" y="1196340"/>
              <a:ext cx="1393456" cy="69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>
              <a:cxnSpLocks/>
            </p:cNvCxnSpPr>
            <p:nvPr/>
          </p:nvCxnSpPr>
          <p:spPr>
            <a:xfrm>
              <a:off x="7270115" y="1203960"/>
              <a:ext cx="0" cy="423037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cxnSpLocks/>
            </p:cNvCxnSpPr>
            <p:nvPr/>
          </p:nvCxnSpPr>
          <p:spPr>
            <a:xfrm>
              <a:off x="6840855" y="1894205"/>
              <a:ext cx="42989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>
              <a:cxnSpLocks/>
            </p:cNvCxnSpPr>
            <p:nvPr/>
          </p:nvCxnSpPr>
          <p:spPr>
            <a:xfrm>
              <a:off x="6842125" y="2785110"/>
              <a:ext cx="4292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cxnSpLocks/>
            </p:cNvCxnSpPr>
            <p:nvPr/>
          </p:nvCxnSpPr>
          <p:spPr>
            <a:xfrm>
              <a:off x="6841490" y="3723640"/>
              <a:ext cx="4292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>
              <a:cxnSpLocks/>
            </p:cNvCxnSpPr>
            <p:nvPr/>
          </p:nvCxnSpPr>
          <p:spPr>
            <a:xfrm>
              <a:off x="6841490" y="4685665"/>
              <a:ext cx="4292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>
              <a:cxnSpLocks/>
            </p:cNvCxnSpPr>
            <p:nvPr/>
          </p:nvCxnSpPr>
          <p:spPr>
            <a:xfrm>
              <a:off x="6833870" y="5433060"/>
              <a:ext cx="42926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10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успеха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/>
              <a:t>Человеческий капитал – главный источник богатства</a:t>
            </a:r>
          </a:p>
          <a:p>
            <a:r>
              <a:rPr lang="ru-RU" dirty="0" smtClean="0"/>
              <a:t>Налаживание связей с развитыми странами</a:t>
            </a:r>
          </a:p>
          <a:p>
            <a:r>
              <a:rPr lang="ru-RU" dirty="0" smtClean="0"/>
              <a:t>Обязательства правительства перед народом</a:t>
            </a:r>
          </a:p>
          <a:p>
            <a:r>
              <a:rPr lang="ru-RU" dirty="0" smtClean="0"/>
              <a:t>Создание лучших условий для деятельности</a:t>
            </a:r>
          </a:p>
          <a:p>
            <a:r>
              <a:rPr lang="ru-RU" dirty="0" smtClean="0"/>
              <a:t>Ответственность перед потребителями</a:t>
            </a:r>
          </a:p>
          <a:p>
            <a:r>
              <a:rPr lang="ru-RU" dirty="0" smtClean="0"/>
              <a:t>Желание процветания народа и страны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343" y="2060848"/>
            <a:ext cx="8229600" cy="21888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Антикоррупционные меры, стандарты, антикоррупционная система менеджмента. Роль внедренных систем менеджмента в обеспечении стратегического управления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роста экономики</a:t>
            </a:r>
            <a:br>
              <a:rPr lang="ru-RU" sz="3200" b="1" dirty="0" smtClean="0"/>
            </a:br>
            <a:r>
              <a:rPr lang="ru-RU" sz="3200" b="1" dirty="0" smtClean="0"/>
              <a:t>и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4775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161277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Эффективная система менеджмента, оценка системы менеджмента – важная задача успешной стратегии организации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748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 descr="\\LARIN\Exchange\Экономика в болоте и не упадет с обрыва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5" y="980728"/>
            <a:ext cx="9129045" cy="53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949280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7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475" y="2348880"/>
            <a:ext cx="8229600" cy="16847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Организация обязана принимать меры по противодействию коррупции потому, что это экономически выгодно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938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Какие отрицательные последствия могут быть для организации от несвоевременно принятых антикоррупционных мер?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Факторы роста экономики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026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Российские компании МТС и «</a:t>
            </a:r>
            <a:r>
              <a:rPr lang="ru-RU" dirty="0" err="1" smtClean="0"/>
              <a:t>Вымпелком</a:t>
            </a:r>
            <a:r>
              <a:rPr lang="ru-RU" dirty="0" smtClean="0"/>
              <a:t>» не смогли доказать, что приняты необходимые меры по противодействию коррупции и сумме штрафов за нарушение закона США по противодействию коррупции составила около 900 млн $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98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2949"/>
            <a:ext cx="8229600" cy="22081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Министерство юстиции США по соглашению с компаниями после внедрения антикоррупционных мер снизила сумму штрафа на 25%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486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Ст.2.1. Кодекса об административных нарушениях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0529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Юридическое лицо признается виновным в совершении правонарушения, если будет установлено, что у него имелась возможность соблюдения правил и норм, но им не были приняты все зависящие меры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8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Мировой судья Первомайского судебного участка г. Сыктывкара пришел к выводу о недоказанности виновности ЗАО «Ланцет», поскольку им были предприняты все необходимые меры по предупреждению и предотвращению совершения сотрудником преступления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86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364" y="1858987"/>
            <a:ext cx="8229600" cy="243410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Сертификат, подтверждающий эффективность антикоррупционной  системы менеджмента организации НПА принимаемый во внимание органами судебной власти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029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Сертификат, </a:t>
            </a:r>
            <a:r>
              <a:rPr lang="ru-RU" dirty="0" smtClean="0"/>
              <a:t>подтверждающий эффективность системы менеджмента позволяет подтверждать соблюдение требований ст.13.3 ФЗ от 25.12.2008 г. № 273-ФЗ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/>
              <a:t>«О противодействии коррупции»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57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Факторы повышения эффективности организаций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3960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980728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Взятки «Сименс» в Литве, России, Нигерии на 12 млн. евро</a:t>
            </a:r>
          </a:p>
          <a:p>
            <a:r>
              <a:rPr lang="ru-RU" dirty="0" smtClean="0"/>
              <a:t>Штраф в Германии = 201 млн. долл. США</a:t>
            </a:r>
          </a:p>
          <a:p>
            <a:r>
              <a:rPr lang="ru-RU" dirty="0" smtClean="0"/>
              <a:t>Комиссия по ценным бумагам и биржам США = 350 </a:t>
            </a:r>
            <a:r>
              <a:rPr lang="ru-RU" dirty="0"/>
              <a:t>млн </a:t>
            </a:r>
            <a:r>
              <a:rPr lang="ru-RU" dirty="0" smtClean="0"/>
              <a:t>долл. США</a:t>
            </a:r>
          </a:p>
          <a:p>
            <a:r>
              <a:rPr lang="ru-RU" dirty="0"/>
              <a:t>Министерству юстиции США </a:t>
            </a:r>
            <a:r>
              <a:rPr lang="ru-RU" dirty="0" smtClean="0"/>
              <a:t>= </a:t>
            </a:r>
            <a:r>
              <a:rPr lang="ru-RU" dirty="0"/>
              <a:t>450 </a:t>
            </a:r>
            <a:r>
              <a:rPr lang="ru-RU" dirty="0" smtClean="0"/>
              <a:t>млн долл. США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1 млрд. </a:t>
            </a:r>
            <a:r>
              <a:rPr lang="ru-RU" dirty="0"/>
              <a:t>180 млн. долларов США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4725144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0529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Взятки «</a:t>
            </a:r>
            <a:r>
              <a:rPr lang="ru-RU" b="1" dirty="0" err="1"/>
              <a:t>Хьюлетт</a:t>
            </a:r>
            <a:r>
              <a:rPr lang="ru-RU" b="1" dirty="0"/>
              <a:t>-Паккард</a:t>
            </a:r>
            <a:r>
              <a:rPr lang="ru-RU" b="1" dirty="0" smtClean="0"/>
              <a:t>»: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58,8 </a:t>
            </a:r>
            <a:r>
              <a:rPr lang="ru-RU" dirty="0"/>
              <a:t>млн. долларов </a:t>
            </a:r>
            <a:r>
              <a:rPr lang="ru-RU" dirty="0" smtClean="0"/>
              <a:t>США – властям США</a:t>
            </a:r>
          </a:p>
          <a:p>
            <a:r>
              <a:rPr lang="ru-RU" dirty="0"/>
              <a:t>108 млн. долларов </a:t>
            </a:r>
            <a:r>
              <a:rPr lang="ru-RU" dirty="0" smtClean="0"/>
              <a:t>США - за взятки в России, Польше, Мексике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3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 descr="\\LARIN\Exchange\Экономика в болоте и не упадет с обрыва\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89052" cy="557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356350"/>
            <a:ext cx="2316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Данные Росстата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949280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Федеральный суд округа Колумбия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525963"/>
          </a:xfrm>
        </p:spPr>
        <p:txBody>
          <a:bodyPr/>
          <a:lstStyle/>
          <a:p>
            <a:r>
              <a:rPr lang="ru-RU" dirty="0"/>
              <a:t>Штраф 27,3 млн. долларов </a:t>
            </a:r>
            <a:r>
              <a:rPr lang="ru-RU" dirty="0" smtClean="0"/>
              <a:t>США на </a:t>
            </a:r>
            <a:r>
              <a:rPr lang="en-US" dirty="0" smtClean="0"/>
              <a:t>Mercedes-Benz Russian </a:t>
            </a:r>
            <a:r>
              <a:rPr lang="ru-RU" dirty="0" smtClean="0"/>
              <a:t>за выплату взяток на сумму около 5 млн. евро МВД, </a:t>
            </a:r>
            <a:r>
              <a:rPr lang="ru-RU" dirty="0" err="1" smtClean="0"/>
              <a:t>Минобороне</a:t>
            </a:r>
            <a:r>
              <a:rPr lang="ru-RU" dirty="0" smtClean="0"/>
              <a:t> ФСО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Департамент юстиции США, холдинг </a:t>
            </a:r>
            <a:r>
              <a:rPr lang="en-US" dirty="0" err="1"/>
              <a:t>Pampina</a:t>
            </a:r>
            <a:r>
              <a:rPr lang="en-US" dirty="0"/>
              <a:t> World Transport </a:t>
            </a:r>
            <a:r>
              <a:rPr lang="en-US" dirty="0" smtClean="0"/>
              <a:t>Ltd</a:t>
            </a:r>
            <a:r>
              <a:rPr lang="ru-RU" dirty="0" smtClean="0"/>
              <a:t> за взятки ФТС России на сумму 7 млн. долларов США - штраф 70,6 млн. долларов США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50547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500" b="1" dirty="0" smtClean="0"/>
              <a:t>Коррупционные нарушения в России</a:t>
            </a:r>
          </a:p>
          <a:p>
            <a:pPr marL="0" indent="0" algn="ctr">
              <a:buNone/>
            </a:pPr>
            <a:r>
              <a:rPr lang="ru-RU" sz="3500" b="1" dirty="0" smtClean="0"/>
              <a:t>ст.204, ст. 285, ст.290, ст.29, ст.291.1, ст.304 УК РФ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Коммерческий подкуп</a:t>
            </a:r>
          </a:p>
          <a:p>
            <a:r>
              <a:rPr lang="ru-RU" sz="2800" dirty="0" smtClean="0"/>
              <a:t>Злоупотребление должностными полномочиями</a:t>
            </a:r>
          </a:p>
          <a:p>
            <a:r>
              <a:rPr lang="ru-RU" sz="2800" dirty="0" smtClean="0"/>
              <a:t>Дача взятки</a:t>
            </a:r>
            <a:r>
              <a:rPr lang="ru-RU" sz="2800" dirty="0"/>
              <a:t>, </a:t>
            </a:r>
            <a:r>
              <a:rPr lang="ru-RU" sz="2800" dirty="0" smtClean="0"/>
              <a:t>посредничество </a:t>
            </a:r>
            <a:r>
              <a:rPr lang="ru-RU" sz="2800" dirty="0"/>
              <a:t>во </a:t>
            </a:r>
            <a:r>
              <a:rPr lang="ru-RU" sz="2800" dirty="0" smtClean="0"/>
              <a:t>взяточничестве</a:t>
            </a:r>
          </a:p>
          <a:p>
            <a:r>
              <a:rPr lang="ru-RU" sz="2800" dirty="0" smtClean="0"/>
              <a:t>Провокация взятки, либо коммерческого подкупа</a:t>
            </a:r>
          </a:p>
          <a:p>
            <a:r>
              <a:rPr lang="ru-RU" sz="2800" dirty="0" smtClean="0"/>
              <a:t>Крупный штраф от 10 кратного размера подкупа и выше</a:t>
            </a:r>
          </a:p>
          <a:p>
            <a:r>
              <a:rPr lang="ru-RU" sz="2800" dirty="0" smtClean="0"/>
              <a:t>Лишение свободы до 12 лет</a:t>
            </a:r>
          </a:p>
          <a:p>
            <a:r>
              <a:rPr lang="ru-RU" sz="2800" dirty="0" smtClean="0"/>
              <a:t>Лишение права занимать определенные должности, принудительные работы, арест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Коррупционные нарушения в России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dirty="0" smtClean="0"/>
              <a:t>За дачу взятки должностному лицу на компанию штраф до 3-х кратного размера взятки, но не менее 1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крупную взятку до 30-кратного размера, но не менее 20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особо крупную взятку до 100 кратного размера но не менее 100 </a:t>
            </a:r>
            <a:r>
              <a:rPr lang="ru-RU" dirty="0" err="1" smtClean="0"/>
              <a:t>млн.руб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ст.19.28 КоАП РФ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Закон Бразилии от 01.08.2013 г. № 12, 8464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Меры по предотвращению коррупции:</a:t>
            </a:r>
          </a:p>
          <a:p>
            <a:pPr marL="0" indent="0">
              <a:buNone/>
            </a:pPr>
            <a:r>
              <a:rPr lang="ru-RU" dirty="0" smtClean="0"/>
              <a:t>Ответственность. Штраф от 1 до 20% валового годового дохода организации.</a:t>
            </a:r>
          </a:p>
          <a:p>
            <a:pPr marL="0" indent="0">
              <a:buNone/>
            </a:pPr>
            <a:r>
              <a:rPr lang="ru-RU" dirty="0" smtClean="0"/>
              <a:t>Суды обязаны учитывать наличие в организации механизмов и процедур предотвращения коррупции, проведения аудита.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Аудит антикоррупционной политики позволяет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800" dirty="0" smtClean="0"/>
              <a:t>Оценить соответствие антикоррупционной политики действующему законодательству</a:t>
            </a:r>
          </a:p>
          <a:p>
            <a:r>
              <a:rPr lang="ru-RU" sz="2800" dirty="0" smtClean="0"/>
              <a:t>Оценить вовлеченность руководителей и сотрудников в принятие антикоррупционных мер</a:t>
            </a:r>
          </a:p>
          <a:p>
            <a:r>
              <a:rPr lang="ru-RU" sz="2800" dirty="0" smtClean="0"/>
              <a:t>Установить соразмерность антикоррупционных процедур, стандартов, мер риску коррупции</a:t>
            </a:r>
          </a:p>
          <a:p>
            <a:r>
              <a:rPr lang="ru-RU" sz="2800" dirty="0" smtClean="0"/>
              <a:t>Обеспечить открытость деятельности</a:t>
            </a:r>
          </a:p>
          <a:p>
            <a:r>
              <a:rPr lang="ru-RU" sz="2800" dirty="0" smtClean="0"/>
              <a:t>Повысить эффективность контроля антикоррупционных мер в организации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Преимущества проведения аудита антикоррупционной политики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r>
              <a:rPr lang="ru-RU" dirty="0" smtClean="0"/>
              <a:t>Повышение инвестиционной привлекательности</a:t>
            </a:r>
          </a:p>
          <a:p>
            <a:r>
              <a:rPr lang="ru-RU" dirty="0" smtClean="0"/>
              <a:t>Устранение юридических и </a:t>
            </a:r>
            <a:r>
              <a:rPr lang="ru-RU" dirty="0" err="1" smtClean="0"/>
              <a:t>репутационных</a:t>
            </a:r>
            <a:r>
              <a:rPr lang="ru-RU" dirty="0" smtClean="0"/>
              <a:t> рисков</a:t>
            </a:r>
          </a:p>
          <a:p>
            <a:r>
              <a:rPr lang="ru-RU" dirty="0" smtClean="0"/>
              <a:t>Повышение значимости антикоррупционных мер для сотрудников и контрагентов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66</a:t>
            </a:fld>
            <a:endParaRPr lang="ru-RU"/>
          </a:p>
        </p:txBody>
      </p:sp>
      <p:pic>
        <p:nvPicPr>
          <p:cNvPr id="1026" name="Picture 2" descr="\\LARIN\Exchange\logo_NCCAD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74" y="404664"/>
            <a:ext cx="40482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4741" y="4653136"/>
            <a:ext cx="5288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Знак, подтверждающий соответствие </a:t>
            </a:r>
          </a:p>
          <a:p>
            <a:pPr algn="ctr"/>
            <a:r>
              <a:rPr lang="ru-RU" sz="2400" b="1" dirty="0" smtClean="0"/>
              <a:t>антикоррупционному стандарту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78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524784"/>
            <a:ext cx="70567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ХАРТИЯ</a:t>
            </a:r>
          </a:p>
          <a:p>
            <a:pPr algn="ctr"/>
            <a:r>
              <a:rPr lang="ru-RU" sz="2800" b="1" dirty="0"/>
              <a:t>ИНФОРМАЦИОННОГО ОБЩЕСТВА</a:t>
            </a:r>
          </a:p>
          <a:p>
            <a:pPr algn="ctr"/>
            <a:r>
              <a:rPr lang="ru-RU" sz="2800" b="1" dirty="0"/>
              <a:t>РОССИЙСКОГО </a:t>
            </a:r>
            <a:r>
              <a:rPr lang="ru-RU" sz="2800" b="1" dirty="0" smtClean="0"/>
              <a:t>БИЗНЕСА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Национальная ассоциация телекоммуникационных компаний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«Регулирование качества </a:t>
            </a:r>
            <a:r>
              <a:rPr lang="ru-RU" sz="2800" dirty="0" err="1" smtClean="0"/>
              <a:t>инфокоммуникаций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683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7624" y="1089898"/>
            <a:ext cx="67687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положения </a:t>
            </a:r>
            <a:r>
              <a:rPr lang="ru-RU" sz="2000" b="1" dirty="0" smtClean="0"/>
              <a:t>Хартии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/>
              <a:t>Информационное общество - наиболее важный этап</a:t>
            </a:r>
          </a:p>
          <a:p>
            <a:pPr algn="ctr"/>
            <a:r>
              <a:rPr lang="ru-RU" sz="2000" dirty="0"/>
              <a:t>и условие для развития человека, общества, государства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безопасность человека и создание условий для его</a:t>
            </a:r>
          </a:p>
          <a:p>
            <a:pPr algn="ctr"/>
            <a:r>
              <a:rPr lang="ru-RU" sz="2000" dirty="0"/>
              <a:t>жизни и деятельности рассматривается как</a:t>
            </a:r>
          </a:p>
          <a:p>
            <a:pPr algn="ctr"/>
            <a:r>
              <a:rPr lang="ru-RU" sz="2000" dirty="0"/>
              <a:t>первоочередная задача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определяющим становится создание, применение</a:t>
            </a:r>
          </a:p>
          <a:p>
            <a:pPr algn="ctr"/>
            <a:r>
              <a:rPr lang="ru-RU" sz="2000" dirty="0"/>
              <a:t>знаний, развитие институтов гражданского общества,</a:t>
            </a:r>
          </a:p>
          <a:p>
            <a:pPr algn="ctr"/>
            <a:r>
              <a:rPr lang="ru-RU" sz="2000" dirty="0"/>
              <a:t>установление партнерских отношений между органами</a:t>
            </a:r>
          </a:p>
          <a:p>
            <a:pPr algn="ctr"/>
            <a:r>
              <a:rPr lang="ru-RU" sz="2000" dirty="0"/>
              <a:t>власти и институтами гражданского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424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69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1052736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положения Хартии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Информационное </a:t>
            </a:r>
            <a:r>
              <a:rPr lang="ru-RU" sz="2000" dirty="0"/>
              <a:t>общество – это общество, в </a:t>
            </a:r>
            <a:r>
              <a:rPr lang="ru-RU" sz="2000" dirty="0" smtClean="0"/>
              <a:t>котором органы </a:t>
            </a:r>
            <a:r>
              <a:rPr lang="ru-RU" sz="2000" dirty="0"/>
              <a:t>государственной власти предоставляют </a:t>
            </a:r>
            <a:r>
              <a:rPr lang="ru-RU" sz="2000" dirty="0" smtClean="0"/>
              <a:t>услуги обществу</a:t>
            </a:r>
            <a:r>
              <a:rPr lang="ru-RU" sz="2000" dirty="0"/>
              <a:t>, человеку, становятся сервисными </a:t>
            </a:r>
            <a:r>
              <a:rPr lang="ru-RU" sz="2000" dirty="0" smtClean="0"/>
              <a:t>центрами, ускоряющими </a:t>
            </a:r>
            <a:r>
              <a:rPr lang="ru-RU" sz="2000" dirty="0"/>
              <a:t>научно-технический </a:t>
            </a:r>
            <a:r>
              <a:rPr lang="ru-RU" sz="2000" dirty="0" smtClean="0"/>
              <a:t>прогресс, повышающие </a:t>
            </a:r>
            <a:r>
              <a:rPr lang="ru-RU" sz="2000" dirty="0"/>
              <a:t>благосостояние человека, </a:t>
            </a:r>
            <a:r>
              <a:rPr lang="ru-RU" sz="2000" dirty="0" smtClean="0"/>
              <a:t>общества, государства.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открытость, добросовестность, ответственность</a:t>
            </a:r>
          </a:p>
          <a:p>
            <a:pPr algn="ctr"/>
            <a:r>
              <a:rPr lang="ru-RU" sz="2000" dirty="0"/>
              <a:t>становятся определяющими устремлениями всех</a:t>
            </a:r>
          </a:p>
          <a:p>
            <a:pPr algn="ctr"/>
            <a:r>
              <a:rPr lang="ru-RU" sz="2000" dirty="0"/>
              <a:t>субъектов экономических отношений</a:t>
            </a:r>
            <a:r>
              <a:rPr lang="ru-RU" sz="2000" dirty="0" smtClean="0"/>
              <a:t>.</a:t>
            </a:r>
          </a:p>
          <a:p>
            <a:pPr algn="ctr"/>
            <a:endParaRPr lang="ru-RU" sz="12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каждый человек имеет равный доступ к знаниям,</a:t>
            </a:r>
          </a:p>
          <a:p>
            <a:pPr algn="ctr"/>
            <a:r>
              <a:rPr lang="ru-RU" sz="2000" dirty="0"/>
              <a:t>информационным технологиям, услугам.</a:t>
            </a:r>
          </a:p>
        </p:txBody>
      </p:sp>
    </p:spTree>
    <p:extLst>
      <p:ext uri="{BB962C8B-B14F-4D97-AF65-F5344CB8AC3E}">
        <p14:creationId xmlns:p14="http://schemas.microsoft.com/office/powerpoint/2010/main" val="137018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 descr="\\LARIN\Exchange\Экономика в болоте и не упадет с обрыва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" y="816765"/>
            <a:ext cx="9133797" cy="5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356350"/>
            <a:ext cx="1198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ЦБ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661247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052736"/>
            <a:ext cx="69127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положения </a:t>
            </a:r>
            <a:r>
              <a:rPr lang="ru-RU" sz="2000" b="1" dirty="0" smtClean="0"/>
              <a:t>Хартии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субъекты экономических отношений непрерывно</a:t>
            </a:r>
          </a:p>
          <a:p>
            <a:pPr algn="ctr"/>
            <a:r>
              <a:rPr lang="ru-RU" sz="2000" dirty="0"/>
              <a:t>совершенствуют свою деятельность, системы</a:t>
            </a:r>
          </a:p>
          <a:p>
            <a:pPr algn="ctr"/>
            <a:r>
              <a:rPr lang="ru-RU" sz="2000" dirty="0"/>
              <a:t>менеджмента, заботятся об удовлетворении</a:t>
            </a:r>
          </a:p>
          <a:p>
            <a:pPr algn="ctr"/>
            <a:r>
              <a:rPr lang="ru-RU" sz="2000" dirty="0"/>
              <a:t>потребностей потребителей, препятствуют коррупции,</a:t>
            </a:r>
          </a:p>
          <a:p>
            <a:pPr algn="ctr"/>
            <a:r>
              <a:rPr lang="ru-RU" sz="2000" dirty="0"/>
              <a:t>осуществляют антикоррупционную деятельность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институты гражданского общества осуществляют</a:t>
            </a:r>
          </a:p>
          <a:p>
            <a:pPr algn="ctr"/>
            <a:r>
              <a:rPr lang="ru-RU" sz="2000" dirty="0"/>
              <a:t>общественный контроль и оценку деятельности органов</a:t>
            </a:r>
          </a:p>
          <a:p>
            <a:pPr algn="ctr"/>
            <a:r>
              <a:rPr lang="ru-RU" sz="2000" dirty="0"/>
              <a:t>государственной власти. Органы государственной власти</a:t>
            </a:r>
          </a:p>
          <a:p>
            <a:pPr algn="ctr"/>
            <a:r>
              <a:rPr lang="ru-RU" sz="2000" dirty="0"/>
              <a:t>оказывают содействие их развитию и не распространяют</a:t>
            </a:r>
          </a:p>
          <a:p>
            <a:pPr algn="ctr"/>
            <a:r>
              <a:rPr lang="ru-RU" sz="2000" dirty="0"/>
              <a:t>свое руководство на их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4810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382573"/>
            <a:ext cx="70567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Основные положения Хартии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Информационное </a:t>
            </a:r>
            <a:r>
              <a:rPr lang="ru-RU" sz="2000" dirty="0"/>
              <a:t>общество – это общество, в котором</a:t>
            </a:r>
          </a:p>
          <a:p>
            <a:pPr algn="ctr"/>
            <a:r>
              <a:rPr lang="ru-RU" sz="2000" dirty="0"/>
              <a:t>созданы благоприятные условия для деятельности</a:t>
            </a:r>
          </a:p>
          <a:p>
            <a:pPr algn="ctr"/>
            <a:r>
              <a:rPr lang="ru-RU" sz="2000" dirty="0"/>
              <a:t>субъектов экономических отношений, развития человека,</a:t>
            </a:r>
          </a:p>
          <a:p>
            <a:pPr algn="ctr"/>
            <a:r>
              <a:rPr lang="ru-RU" sz="2000" dirty="0"/>
              <a:t>получения части создаваемого национального продукта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Информационное общество – это общество, в котором</a:t>
            </a:r>
          </a:p>
          <a:p>
            <a:pPr algn="ctr"/>
            <a:r>
              <a:rPr lang="ru-RU" sz="2000" dirty="0"/>
              <a:t>информационно-телекоммуникационная инфраструктура</a:t>
            </a:r>
          </a:p>
          <a:p>
            <a:pPr algn="ctr"/>
            <a:r>
              <a:rPr lang="ru-RU" sz="2000" dirty="0"/>
              <a:t>становится материально-технической основой</a:t>
            </a:r>
          </a:p>
          <a:p>
            <a:pPr algn="ctr"/>
            <a:r>
              <a:rPr lang="ru-RU" sz="2000" dirty="0"/>
              <a:t>современной экономики, обеспечивает безопасность и</a:t>
            </a:r>
          </a:p>
          <a:p>
            <a:pPr algn="ctr"/>
            <a:r>
              <a:rPr lang="ru-RU" sz="2000" dirty="0"/>
              <a:t>предоставляет пользователю качественные</a:t>
            </a:r>
          </a:p>
          <a:p>
            <a:pPr algn="ctr"/>
            <a:r>
              <a:rPr lang="ru-RU" sz="2000" dirty="0"/>
              <a:t>информационно-коммуникационные услуги.</a:t>
            </a:r>
          </a:p>
        </p:txBody>
      </p:sp>
    </p:spTree>
    <p:extLst>
      <p:ext uri="{BB962C8B-B14F-4D97-AF65-F5344CB8AC3E}">
        <p14:creationId xmlns:p14="http://schemas.microsoft.com/office/powerpoint/2010/main" val="34093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 descr="\\LARIN\Exchange\Экономика в болоте и не упадет с обрыва\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" y="645666"/>
            <a:ext cx="9116641" cy="53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356350"/>
            <a:ext cx="1198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Источник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ЦБ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33256"/>
            <a:ext cx="122413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4098" name="Picture 2" descr="\\LARIN\Exchange\Экономика в болоте и не упадет с обрыва\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8" y="548680"/>
            <a:ext cx="9059502" cy="495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2169</Words>
  <Application>Microsoft Office PowerPoint</Application>
  <PresentationFormat>Экран (4:3)</PresentationFormat>
  <Paragraphs>467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Сравнение стратегических целей Малайзии и Российской Федерации </vt:lpstr>
      <vt:lpstr>Сравнение стратегических целей Малайзии и Российской Федерации </vt:lpstr>
      <vt:lpstr>Сравнение стратегических целей Малайзии и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цель обеспечения устойчивого естественного роста</vt:lpstr>
      <vt:lpstr>Риски естественного роста</vt:lpstr>
      <vt:lpstr>Риски естественного роста</vt:lpstr>
      <vt:lpstr>Риски естественного роста</vt:lpstr>
      <vt:lpstr>Национальная цель – рост численности населения</vt:lpstr>
      <vt:lpstr>Национальная цель – рост численности населения</vt:lpstr>
      <vt:lpstr>Национальная цель – рост численности населения</vt:lpstr>
      <vt:lpstr>Россия – важность роста ожидаемой продолжительности жизни</vt:lpstr>
      <vt:lpstr>Факторы, снижающие продолжительность жизни</vt:lpstr>
      <vt:lpstr>Рейтинг стран мира по уровню здравоохранения</vt:lpstr>
      <vt:lpstr>Рейтинг стран мира по уровню здравоохранения</vt:lpstr>
      <vt:lpstr>Рейтинг стран мира по уровню медицины (по версии Numbeo)</vt:lpstr>
      <vt:lpstr>Рейтинг стран мира по уровню медицины</vt:lpstr>
      <vt:lpstr>России необходимо новое качество человеческого капитала</vt:lpstr>
      <vt:lpstr>        Индекс развития человеческого потенциала 2018        </vt:lpstr>
      <vt:lpstr>Рейтинг национальных систем  высшего образования</vt:lpstr>
      <vt:lpstr>Россия занимает 4-е место в мире с точки зрения объема человеческого капитала</vt:lpstr>
      <vt:lpstr>Доля выпускников в России и в развитых странах</vt:lpstr>
      <vt:lpstr>Факторы, влияющие на образование</vt:lpstr>
      <vt:lpstr>Факторы, влияющие на образование</vt:lpstr>
      <vt:lpstr>Проблема повышения образования </vt:lpstr>
      <vt:lpstr>Проблема повышения образования</vt:lpstr>
      <vt:lpstr>Уровень бедности в России</vt:lpstr>
      <vt:lpstr>Отсутствие роста реальных доходов граждан с 2014 г</vt:lpstr>
      <vt:lpstr>Структура расходов и сбережений населения, %</vt:lpstr>
      <vt:lpstr>Факторы бедности российских домохозяйств</vt:lpstr>
      <vt:lpstr>Структура совокупных доходов домашних хозяйств в 2017 г. %</vt:lpstr>
      <vt:lpstr>Факторы снижения уровня бедности</vt:lpstr>
      <vt:lpstr>Доля малых и средних предприятий в ВВП</vt:lpstr>
      <vt:lpstr>Факторы снижения уровня бедности</vt:lpstr>
      <vt:lpstr>Факторы роста экономики</vt:lpstr>
      <vt:lpstr>Факторы роста экономики</vt:lpstr>
      <vt:lpstr>Факторы роста экономики</vt:lpstr>
      <vt:lpstr>Презентация PowerPoint</vt:lpstr>
      <vt:lpstr>Рекомендации </vt:lpstr>
      <vt:lpstr>Закон РФ «О защите прав потребителей»</vt:lpstr>
      <vt:lpstr>Цели установления обязательных требований к услугам, работам</vt:lpstr>
      <vt:lpstr>Факторы успеха</vt:lpstr>
      <vt:lpstr>Факторы роста экономики и повышения эффективности организаций</vt:lpstr>
      <vt:lpstr>Факторы роста экономики</vt:lpstr>
      <vt:lpstr>Факторы роста экономики</vt:lpstr>
      <vt:lpstr>Факторы роста экономики</vt:lpstr>
      <vt:lpstr>Факторы повышения эффективности организаций</vt:lpstr>
      <vt:lpstr>Факторы повышения эффективности организаций</vt:lpstr>
      <vt:lpstr>Ст.2.1. Кодекса об административных нарушениях</vt:lpstr>
      <vt:lpstr>Факторы повышения эффективности организаций</vt:lpstr>
      <vt:lpstr>Факторы повышения эффективности организаций</vt:lpstr>
      <vt:lpstr>Факторы повышения эффективности организаций</vt:lpstr>
      <vt:lpstr>Презентация PowerPoint</vt:lpstr>
      <vt:lpstr>Презентация PowerPoint</vt:lpstr>
      <vt:lpstr>Федеральный суд округа Колумбия</vt:lpstr>
      <vt:lpstr>Презентация PowerPoint</vt:lpstr>
      <vt:lpstr>Презентация PowerPoint</vt:lpstr>
      <vt:lpstr>Закон Бразилии от 01.08.2013 г. № 12, 8464</vt:lpstr>
      <vt:lpstr>Аудит антикоррупционной политики позволяет:</vt:lpstr>
      <vt:lpstr>Преимущества проведения аудита антикоррупционной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Совета СРО Союз «СтройСвязьТелеком» за 2013-2015 гг.</dc:title>
  <dc:creator>Alla Zotova</dc:creator>
  <cp:lastModifiedBy>Alexander Larin</cp:lastModifiedBy>
  <cp:revision>43</cp:revision>
  <cp:lastPrinted>2019-11-06T11:16:51Z</cp:lastPrinted>
  <dcterms:created xsi:type="dcterms:W3CDTF">2013-08-20T08:17:29Z</dcterms:created>
  <dcterms:modified xsi:type="dcterms:W3CDTF">2019-11-07T06:29:40Z</dcterms:modified>
</cp:coreProperties>
</file>